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7"/>
  </p:notesMasterIdLst>
  <p:sldIdLst>
    <p:sldId id="256" r:id="rId5"/>
    <p:sldId id="289" r:id="rId6"/>
    <p:sldId id="277" r:id="rId7"/>
    <p:sldId id="285" r:id="rId8"/>
    <p:sldId id="275" r:id="rId9"/>
    <p:sldId id="279" r:id="rId10"/>
    <p:sldId id="278" r:id="rId11"/>
    <p:sldId id="276" r:id="rId12"/>
    <p:sldId id="269" r:id="rId13"/>
    <p:sldId id="281" r:id="rId14"/>
    <p:sldId id="270" r:id="rId15"/>
    <p:sldId id="284" r:id="rId16"/>
    <p:sldId id="268" r:id="rId17"/>
    <p:sldId id="283" r:id="rId18"/>
    <p:sldId id="271" r:id="rId19"/>
    <p:sldId id="272" r:id="rId20"/>
    <p:sldId id="273" r:id="rId21"/>
    <p:sldId id="287" r:id="rId22"/>
    <p:sldId id="288" r:id="rId23"/>
    <p:sldId id="286" r:id="rId24"/>
    <p:sldId id="291" r:id="rId25"/>
    <p:sldId id="26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B313894-7627-4F31-B2C3-ABF1D800C4F3}">
          <p14:sldIdLst>
            <p14:sldId id="256"/>
            <p14:sldId id="289"/>
            <p14:sldId id="277"/>
            <p14:sldId id="285"/>
            <p14:sldId id="275"/>
            <p14:sldId id="279"/>
            <p14:sldId id="278"/>
            <p14:sldId id="276"/>
            <p14:sldId id="269"/>
            <p14:sldId id="281"/>
            <p14:sldId id="270"/>
            <p14:sldId id="284"/>
            <p14:sldId id="268"/>
            <p14:sldId id="283"/>
            <p14:sldId id="271"/>
            <p14:sldId id="272"/>
            <p14:sldId id="273"/>
            <p14:sldId id="287"/>
            <p14:sldId id="288"/>
            <p14:sldId id="286"/>
            <p14:sldId id="291"/>
            <p14:sldId id="26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71860" autoAdjust="0"/>
  </p:normalViewPr>
  <p:slideViewPr>
    <p:cSldViewPr snapToGrid="0">
      <p:cViewPr varScale="1">
        <p:scale>
          <a:sx n="82" d="100"/>
          <a:sy n="82" d="100"/>
        </p:scale>
        <p:origin x="168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DE4534-121B-456F-9BA0-1C4395857F07}" type="datetimeFigureOut">
              <a:rPr lang="en-US" smtClean="0"/>
              <a:t>10/26/2020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FD3FE5-7F2A-4D97-849B-5FAA773096CD}" type="slidenum">
              <a:rPr lang="en-US" smtClean="0"/>
              <a:t>‹#›</a:t>
            </a:fld>
            <a:endParaRPr lang="en-US"/>
          </a:p>
        </p:txBody>
      </p:sp>
    </p:spTree>
    <p:extLst>
      <p:ext uri="{BB962C8B-B14F-4D97-AF65-F5344CB8AC3E}">
        <p14:creationId xmlns:p14="http://schemas.microsoft.com/office/powerpoint/2010/main" val="3941829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D3FE5-7F2A-4D97-849B-5FAA773096CD}" type="slidenum">
              <a:rPr lang="en-US" smtClean="0"/>
              <a:t>1</a:t>
            </a:fld>
            <a:endParaRPr lang="en-US"/>
          </a:p>
        </p:txBody>
      </p:sp>
    </p:spTree>
    <p:extLst>
      <p:ext uri="{BB962C8B-B14F-4D97-AF65-F5344CB8AC3E}">
        <p14:creationId xmlns:p14="http://schemas.microsoft.com/office/powerpoint/2010/main" val="2267023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D3FE5-7F2A-4D97-849B-5FAA773096CD}" type="slidenum">
              <a:rPr lang="en-US" smtClean="0"/>
              <a:t>3</a:t>
            </a:fld>
            <a:endParaRPr lang="en-US"/>
          </a:p>
        </p:txBody>
      </p:sp>
    </p:spTree>
    <p:extLst>
      <p:ext uri="{BB962C8B-B14F-4D97-AF65-F5344CB8AC3E}">
        <p14:creationId xmlns:p14="http://schemas.microsoft.com/office/powerpoint/2010/main" val="1902934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D3FE5-7F2A-4D97-849B-5FAA773096CD}" type="slidenum">
              <a:rPr lang="en-US" smtClean="0"/>
              <a:t>4</a:t>
            </a:fld>
            <a:endParaRPr lang="en-US"/>
          </a:p>
        </p:txBody>
      </p:sp>
    </p:spTree>
    <p:extLst>
      <p:ext uri="{BB962C8B-B14F-4D97-AF65-F5344CB8AC3E}">
        <p14:creationId xmlns:p14="http://schemas.microsoft.com/office/powerpoint/2010/main" val="99454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D3FE5-7F2A-4D97-849B-5FAA773096CD}" type="slidenum">
              <a:rPr lang="en-US" smtClean="0"/>
              <a:t>5</a:t>
            </a:fld>
            <a:endParaRPr lang="en-US"/>
          </a:p>
        </p:txBody>
      </p:sp>
    </p:spTree>
    <p:extLst>
      <p:ext uri="{BB962C8B-B14F-4D97-AF65-F5344CB8AC3E}">
        <p14:creationId xmlns:p14="http://schemas.microsoft.com/office/powerpoint/2010/main" val="1294544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D3FE5-7F2A-4D97-849B-5FAA773096CD}" type="slidenum">
              <a:rPr lang="en-US" smtClean="0"/>
              <a:t>6</a:t>
            </a:fld>
            <a:endParaRPr lang="en-US"/>
          </a:p>
        </p:txBody>
      </p:sp>
    </p:spTree>
    <p:extLst>
      <p:ext uri="{BB962C8B-B14F-4D97-AF65-F5344CB8AC3E}">
        <p14:creationId xmlns:p14="http://schemas.microsoft.com/office/powerpoint/2010/main" val="628166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D3FE5-7F2A-4D97-849B-5FAA773096CD}" type="slidenum">
              <a:rPr lang="en-US" smtClean="0"/>
              <a:t>7</a:t>
            </a:fld>
            <a:endParaRPr lang="en-US"/>
          </a:p>
        </p:txBody>
      </p:sp>
    </p:spTree>
    <p:extLst>
      <p:ext uri="{BB962C8B-B14F-4D97-AF65-F5344CB8AC3E}">
        <p14:creationId xmlns:p14="http://schemas.microsoft.com/office/powerpoint/2010/main" val="3632954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Monitor these situations and,</a:t>
            </a:r>
            <a:r>
              <a:rPr lang="en-US" baseline="0" dirty="0"/>
              <a:t> if possible have means of removing debris and develop a plan in case a failure occurs</a:t>
            </a:r>
            <a:endParaRPr lang="en-US" dirty="0"/>
          </a:p>
        </p:txBody>
      </p:sp>
      <p:sp>
        <p:nvSpPr>
          <p:cNvPr id="4" name="Slide Number Placeholder 3"/>
          <p:cNvSpPr>
            <a:spLocks noGrp="1"/>
          </p:cNvSpPr>
          <p:nvPr>
            <p:ph type="sldNum" sz="quarter" idx="10"/>
          </p:nvPr>
        </p:nvSpPr>
        <p:spPr/>
        <p:txBody>
          <a:bodyPr/>
          <a:lstStyle/>
          <a:p>
            <a:fld id="{99FD3FE5-7F2A-4D97-849B-5FAA773096CD}" type="slidenum">
              <a:rPr lang="en-US" smtClean="0"/>
              <a:t>9</a:t>
            </a:fld>
            <a:endParaRPr lang="en-US"/>
          </a:p>
        </p:txBody>
      </p:sp>
    </p:spTree>
    <p:extLst>
      <p:ext uri="{BB962C8B-B14F-4D97-AF65-F5344CB8AC3E}">
        <p14:creationId xmlns:p14="http://schemas.microsoft.com/office/powerpoint/2010/main" val="755991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D3FE5-7F2A-4D97-849B-5FAA773096CD}" type="slidenum">
              <a:rPr lang="en-US" smtClean="0"/>
              <a:t>13</a:t>
            </a:fld>
            <a:endParaRPr lang="en-US"/>
          </a:p>
        </p:txBody>
      </p:sp>
    </p:spTree>
    <p:extLst>
      <p:ext uri="{BB962C8B-B14F-4D97-AF65-F5344CB8AC3E}">
        <p14:creationId xmlns:p14="http://schemas.microsoft.com/office/powerpoint/2010/main" val="1843364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D3FE5-7F2A-4D97-849B-5FAA773096CD}" type="slidenum">
              <a:rPr lang="en-US" smtClean="0"/>
              <a:t>14</a:t>
            </a:fld>
            <a:endParaRPr lang="en-US"/>
          </a:p>
        </p:txBody>
      </p:sp>
    </p:spTree>
    <p:extLst>
      <p:ext uri="{BB962C8B-B14F-4D97-AF65-F5344CB8AC3E}">
        <p14:creationId xmlns:p14="http://schemas.microsoft.com/office/powerpoint/2010/main" val="26061895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7472" y="4754732"/>
            <a:ext cx="11744528" cy="919938"/>
          </a:xfrm>
        </p:spPr>
        <p:txBody>
          <a:bodyPr anchor="b"/>
          <a:lstStyle>
            <a:lvl1pPr algn="l">
              <a:defRPr sz="4400"/>
            </a:lvl1pPr>
          </a:lstStyle>
          <a:p>
            <a:r>
              <a:rPr lang="en-US"/>
              <a:t>Click to edit Master title style</a:t>
            </a:r>
            <a:endParaRPr lang="en-US" dirty="0"/>
          </a:p>
        </p:txBody>
      </p:sp>
      <p:sp>
        <p:nvSpPr>
          <p:cNvPr id="3" name="Subtitle 2"/>
          <p:cNvSpPr>
            <a:spLocks noGrp="1"/>
          </p:cNvSpPr>
          <p:nvPr>
            <p:ph type="subTitle" idx="1"/>
          </p:nvPr>
        </p:nvSpPr>
        <p:spPr>
          <a:xfrm>
            <a:off x="447472" y="5752695"/>
            <a:ext cx="8424154" cy="617705"/>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447472" y="6448425"/>
            <a:ext cx="2743200" cy="365125"/>
          </a:xfrm>
        </p:spPr>
        <p:txBody>
          <a:bodyPr/>
          <a:lstStyle/>
          <a:p>
            <a:fld id="{0004B4BB-9469-4606-AF50-04672DFB328D}" type="datetimeFigureOut">
              <a:rPr lang="en-US" smtClean="0"/>
              <a:t>10/26/2020</a:t>
            </a:fld>
            <a:endParaRPr lang="en-US"/>
          </a:p>
        </p:txBody>
      </p:sp>
    </p:spTree>
    <p:extLst>
      <p:ext uri="{BB962C8B-B14F-4D97-AF65-F5344CB8AC3E}">
        <p14:creationId xmlns:p14="http://schemas.microsoft.com/office/powerpoint/2010/main" val="3664631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What We Do-- SLIDE 2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306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Who We Ar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6173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Slide: Slide 4">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62013" y="1366786"/>
            <a:ext cx="11363643" cy="44276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hasCustomPrompt="1"/>
          </p:nvPr>
        </p:nvSpPr>
        <p:spPr/>
        <p:txBody>
          <a:bodyPr/>
          <a:lstStyle/>
          <a:p>
            <a:r>
              <a:rPr lang="en-US" dirty="0"/>
              <a:t>Click to edit title style</a:t>
            </a:r>
          </a:p>
        </p:txBody>
      </p:sp>
      <p:sp>
        <p:nvSpPr>
          <p:cNvPr id="9" name="Date Placeholder 8"/>
          <p:cNvSpPr>
            <a:spLocks noGrp="1"/>
          </p:cNvSpPr>
          <p:nvPr>
            <p:ph type="dt" sz="half" idx="12"/>
          </p:nvPr>
        </p:nvSpPr>
        <p:spPr/>
        <p:txBody>
          <a:bodyPr/>
          <a:lstStyle/>
          <a:p>
            <a:fld id="{0004B4BB-9469-4606-AF50-04672DFB328D}" type="datetimeFigureOut">
              <a:rPr lang="en-US" smtClean="0"/>
              <a:t>10/26/2020</a:t>
            </a:fld>
            <a:endParaRPr lang="en-US"/>
          </a:p>
        </p:txBody>
      </p:sp>
    </p:spTree>
    <p:extLst>
      <p:ext uri="{BB962C8B-B14F-4D97-AF65-F5344CB8AC3E}">
        <p14:creationId xmlns:p14="http://schemas.microsoft.com/office/powerpoint/2010/main" val="920188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ransition Slid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56841" y="2894029"/>
            <a:ext cx="6551629" cy="2912882"/>
          </a:xfrm>
        </p:spPr>
        <p:txBody>
          <a:bodyPr/>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858881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icture Graphic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04B4BB-9469-4606-AF50-04672DFB328D}" type="datetimeFigureOut">
              <a:rPr lang="en-US" smtClean="0"/>
              <a:t>10/26/2020</a:t>
            </a:fld>
            <a:endParaRPr lang="en-US"/>
          </a:p>
        </p:txBody>
      </p:sp>
    </p:spTree>
    <p:extLst>
      <p:ext uri="{BB962C8B-B14F-4D97-AF65-F5344CB8AC3E}">
        <p14:creationId xmlns:p14="http://schemas.microsoft.com/office/powerpoint/2010/main" val="899784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clus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256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36828" y="365126"/>
            <a:ext cx="7654653" cy="57845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38200" y="1290603"/>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0004B4BB-9469-4606-AF50-04672DFB328D}" type="datetimeFigureOut">
              <a:rPr lang="en-US" smtClean="0"/>
              <a:t>10/26/2020</a:t>
            </a:fld>
            <a:endParaRPr lang="en-US"/>
          </a:p>
        </p:txBody>
      </p:sp>
    </p:spTree>
    <p:extLst>
      <p:ext uri="{BB962C8B-B14F-4D97-AF65-F5344CB8AC3E}">
        <p14:creationId xmlns:p14="http://schemas.microsoft.com/office/powerpoint/2010/main" val="2680450109"/>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4" r:id="rId4"/>
    <p:sldLayoutId id="2147483675" r:id="rId5"/>
    <p:sldLayoutId id="2147483676" r:id="rId6"/>
    <p:sldLayoutId id="2147483677" r:id="rId7"/>
  </p:sldLayoutIdLst>
  <p:txStyles>
    <p:titleStyle>
      <a:lvl1pPr algn="r" defTabSz="914400" rtl="0" eaLnBrk="1" latinLnBrk="0" hangingPunct="1">
        <a:lnSpc>
          <a:spcPct val="90000"/>
        </a:lnSpc>
        <a:spcBef>
          <a:spcPct val="0"/>
        </a:spcBef>
        <a:buNone/>
        <a:defRPr sz="24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0.jpeg"/><Relationship Id="rId5" Type="http://schemas.openxmlformats.org/officeDocument/2006/relationships/image" Target="../media/image19.jp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xml"/><Relationship Id="rId7" Type="http://schemas.openxmlformats.org/officeDocument/2006/relationships/image" Target="../media/image25.jpe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7.png"/><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7.png"/><Relationship Id="rId5" Type="http://schemas.openxmlformats.org/officeDocument/2006/relationships/image" Target="../media/image12.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xml"/><Relationship Id="rId7" Type="http://schemas.openxmlformats.org/officeDocument/2006/relationships/image" Target="../media/image15.jp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xml"/><Relationship Id="rId7" Type="http://schemas.openxmlformats.org/officeDocument/2006/relationships/image" Target="../media/image15.jp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Risks T</a:t>
            </a:r>
          </a:p>
        </p:txBody>
      </p:sp>
      <p:sp>
        <p:nvSpPr>
          <p:cNvPr id="3" name="Subtitle 2"/>
          <p:cNvSpPr>
            <a:spLocks noGrp="1"/>
          </p:cNvSpPr>
          <p:nvPr>
            <p:ph type="subTitle" idx="1"/>
          </p:nvPr>
        </p:nvSpPr>
        <p:spPr/>
        <p:txBody>
          <a:bodyPr/>
          <a:lstStyle/>
          <a:p>
            <a:r>
              <a:rPr lang="en-US" dirty="0"/>
              <a:t>The Risks of Flooding to a Natural Gas Distribution System</a:t>
            </a:r>
          </a:p>
          <a:p>
            <a:endParaRPr lang="en-US" dirty="0"/>
          </a:p>
        </p:txBody>
      </p:sp>
      <p:pic>
        <p:nvPicPr>
          <p:cNvPr id="4" name="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6927" y="6248400"/>
            <a:ext cx="609600" cy="609600"/>
          </a:xfrm>
          <a:prstGeom prst="rect">
            <a:avLst/>
          </a:prstGeom>
        </p:spPr>
      </p:pic>
    </p:spTree>
    <p:extLst>
      <p:ext uri="{BB962C8B-B14F-4D97-AF65-F5344CB8AC3E}">
        <p14:creationId xmlns:p14="http://schemas.microsoft.com/office/powerpoint/2010/main" val="13463380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8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marL="0" indent="0">
              <a:buNone/>
            </a:pPr>
            <a:r>
              <a:rPr lang="en-US" sz="4000" b="1" dirty="0"/>
              <a:t>ADB-2016-03</a:t>
            </a:r>
          </a:p>
          <a:p>
            <a:pPr marL="0" indent="0">
              <a:buNone/>
            </a:pPr>
            <a:r>
              <a:rPr lang="en-US" i="1" dirty="0"/>
              <a:t>Owners and Operators of Petroleum Gas and Natural Gas Facilities in Areas subject Heavy Snowfall or Abnormally Icy Weather</a:t>
            </a:r>
          </a:p>
          <a:p>
            <a:r>
              <a:rPr lang="en-US" dirty="0"/>
              <a:t>Advises owner and operators of the need to take appropriate steps to prevent damage to pipeline facilities from accumulate snow or ice.  </a:t>
            </a:r>
          </a:p>
          <a:p>
            <a:r>
              <a:rPr lang="en-US" dirty="0"/>
              <a:t>Past event on natural gas distribution system facilities appear to have been related to either stress and ice or the malfunction of pressure control equipment due to ice blockage of pressure control equipment vents.  </a:t>
            </a:r>
          </a:p>
        </p:txBody>
      </p:sp>
      <p:sp>
        <p:nvSpPr>
          <p:cNvPr id="3" name="Title 2"/>
          <p:cNvSpPr>
            <a:spLocks noGrp="1"/>
          </p:cNvSpPr>
          <p:nvPr>
            <p:ph type="title"/>
          </p:nvPr>
        </p:nvSpPr>
        <p:spPr/>
        <p:txBody>
          <a:bodyPr/>
          <a:lstStyle/>
          <a:p>
            <a:r>
              <a:rPr lang="en-US" dirty="0"/>
              <a:t>Advisory Bulletin (ADB)</a:t>
            </a:r>
          </a:p>
        </p:txBody>
      </p:sp>
      <p:pic>
        <p:nvPicPr>
          <p:cNvPr id="4" name="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1018" y="6087319"/>
            <a:ext cx="609600" cy="609600"/>
          </a:xfrm>
          <a:prstGeom prst="rect">
            <a:avLst/>
          </a:prstGeom>
        </p:spPr>
      </p:pic>
    </p:spTree>
    <p:extLst>
      <p:ext uri="{BB962C8B-B14F-4D97-AF65-F5344CB8AC3E}">
        <p14:creationId xmlns:p14="http://schemas.microsoft.com/office/powerpoint/2010/main" val="21939154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8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7291077" y="5023816"/>
            <a:ext cx="4800403" cy="983445"/>
          </a:xfrm>
        </p:spPr>
        <p:txBody>
          <a:bodyPr/>
          <a:lstStyle/>
          <a:p>
            <a:pPr marL="0" indent="0">
              <a:buNone/>
            </a:pPr>
            <a:r>
              <a:rPr lang="en-US" dirty="0"/>
              <a:t>Threats can vary based on time of year</a:t>
            </a:r>
          </a:p>
        </p:txBody>
      </p:sp>
      <p:sp>
        <p:nvSpPr>
          <p:cNvPr id="2" name="Title 1"/>
          <p:cNvSpPr>
            <a:spLocks noGrp="1"/>
          </p:cNvSpPr>
          <p:nvPr>
            <p:ph type="title"/>
          </p:nvPr>
        </p:nvSpPr>
        <p:spPr/>
        <p:txBody>
          <a:bodyPr/>
          <a:lstStyle/>
          <a:p>
            <a:r>
              <a:rPr lang="en-US" dirty="0"/>
              <a:t>River Flooding – Winter Thaw</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25" y="1247624"/>
            <a:ext cx="3111768" cy="414902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7622" y="1469985"/>
            <a:ext cx="3519797" cy="4693063"/>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2437" y="1620456"/>
            <a:ext cx="4537813" cy="3403360"/>
          </a:xfrm>
          <a:prstGeom prst="rect">
            <a:avLst/>
          </a:prstGeom>
        </p:spPr>
      </p:pic>
      <p:pic>
        <p:nvPicPr>
          <p:cNvPr id="7" name="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9995" y="6007261"/>
            <a:ext cx="609600" cy="609600"/>
          </a:xfrm>
          <a:prstGeom prst="rect">
            <a:avLst/>
          </a:prstGeom>
        </p:spPr>
      </p:pic>
    </p:spTree>
    <p:extLst>
      <p:ext uri="{BB962C8B-B14F-4D97-AF65-F5344CB8AC3E}">
        <p14:creationId xmlns:p14="http://schemas.microsoft.com/office/powerpoint/2010/main" val="5978425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44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marL="0" indent="0">
              <a:buNone/>
            </a:pPr>
            <a:r>
              <a:rPr lang="en-US" sz="4000" b="1" dirty="0"/>
              <a:t>ADB-2019-04</a:t>
            </a:r>
          </a:p>
          <a:p>
            <a:pPr marL="0" indent="0">
              <a:buNone/>
            </a:pPr>
            <a:r>
              <a:rPr lang="en-US" i="1" dirty="0"/>
              <a:t>Water Crossings &amp; Area Prone to Flooding</a:t>
            </a:r>
          </a:p>
          <a:p>
            <a:r>
              <a:rPr lang="en-US" dirty="0"/>
              <a:t>PHMSA issued an advisory bulletin to remind all owners and operators of gas and hazardous liquid pipelines of the potential for damage to pipeline facilities caused by severe flooding and actions that operators should consider taking to ensure the integrity of the pipelines in the event of flooding, river scour, and river channel migration.</a:t>
            </a:r>
          </a:p>
        </p:txBody>
      </p:sp>
      <p:sp>
        <p:nvSpPr>
          <p:cNvPr id="3" name="Title 2"/>
          <p:cNvSpPr>
            <a:spLocks noGrp="1"/>
          </p:cNvSpPr>
          <p:nvPr>
            <p:ph type="title"/>
          </p:nvPr>
        </p:nvSpPr>
        <p:spPr/>
        <p:txBody>
          <a:bodyPr/>
          <a:lstStyle/>
          <a:p>
            <a:r>
              <a:rPr lang="en-US" dirty="0"/>
              <a:t>Advisory Bulletin (ADB)</a:t>
            </a:r>
          </a:p>
        </p:txBody>
      </p:sp>
      <p:pic>
        <p:nvPicPr>
          <p:cNvPr id="5" name="slid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8891" y="5794407"/>
            <a:ext cx="609600" cy="609600"/>
          </a:xfrm>
          <a:prstGeom prst="rect">
            <a:avLst/>
          </a:prstGeom>
        </p:spPr>
      </p:pic>
    </p:spTree>
    <p:extLst>
      <p:ext uri="{BB962C8B-B14F-4D97-AF65-F5344CB8AC3E}">
        <p14:creationId xmlns:p14="http://schemas.microsoft.com/office/powerpoint/2010/main" val="16136510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92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River Flooding</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4747" y="943584"/>
            <a:ext cx="4216319" cy="5621758"/>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392359" y="1995192"/>
            <a:ext cx="5411987" cy="4058990"/>
          </a:xfrm>
          <a:prstGeom prst="rect">
            <a:avLst/>
          </a:prstGeom>
        </p:spPr>
      </p:pic>
      <p:pic>
        <p:nvPicPr>
          <p:cNvPr id="5" name="slid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85823" y="5955742"/>
            <a:ext cx="609600" cy="609600"/>
          </a:xfrm>
          <a:prstGeom prst="rect">
            <a:avLst/>
          </a:prstGeom>
        </p:spPr>
      </p:pic>
    </p:spTree>
    <p:extLst>
      <p:ext uri="{BB962C8B-B14F-4D97-AF65-F5344CB8AC3E}">
        <p14:creationId xmlns:p14="http://schemas.microsoft.com/office/powerpoint/2010/main" val="20367158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80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699994" y="943584"/>
            <a:ext cx="5555848" cy="5742425"/>
          </a:xfrm>
          <a:prstGeom prst="rect">
            <a:avLst/>
          </a:prstGeom>
        </p:spPr>
      </p:pic>
      <p:sp>
        <p:nvSpPr>
          <p:cNvPr id="2" name="Text Placeholder 1"/>
          <p:cNvSpPr>
            <a:spLocks noGrp="1"/>
          </p:cNvSpPr>
          <p:nvPr>
            <p:ph type="body" sz="quarter" idx="11"/>
          </p:nvPr>
        </p:nvSpPr>
        <p:spPr>
          <a:xfrm>
            <a:off x="5856791" y="1169043"/>
            <a:ext cx="5968866" cy="2291787"/>
          </a:xfrm>
        </p:spPr>
        <p:txBody>
          <a:bodyPr/>
          <a:lstStyle/>
          <a:p>
            <a:r>
              <a:rPr lang="en-US" dirty="0"/>
              <a:t>Unintended Movement or Abnormal Loading by Environmental Causes which could affect the Serviceability or Structural Integrity of the Pipeline</a:t>
            </a:r>
          </a:p>
        </p:txBody>
      </p:sp>
      <p:sp>
        <p:nvSpPr>
          <p:cNvPr id="3" name="Title 2"/>
          <p:cNvSpPr>
            <a:spLocks noGrp="1"/>
          </p:cNvSpPr>
          <p:nvPr>
            <p:ph type="title"/>
          </p:nvPr>
        </p:nvSpPr>
        <p:spPr/>
        <p:txBody>
          <a:bodyPr/>
          <a:lstStyle/>
          <a:p>
            <a:r>
              <a:rPr lang="en-US" dirty="0"/>
              <a:t>Safety-Related Condition (192.23)</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296101" y="3613614"/>
            <a:ext cx="3511308" cy="2633481"/>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9344599" y="3529137"/>
            <a:ext cx="2835494" cy="2126621"/>
          </a:xfrm>
          <a:prstGeom prst="rect">
            <a:avLst/>
          </a:prstGeom>
        </p:spPr>
      </p:pic>
      <p:pic>
        <p:nvPicPr>
          <p:cNvPr id="7" name="slide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pic>
        <p:nvPicPr>
          <p:cNvPr id="8" name="slide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0236" y="5992351"/>
            <a:ext cx="609600" cy="609600"/>
          </a:xfrm>
          <a:prstGeom prst="rect">
            <a:avLst/>
          </a:prstGeom>
        </p:spPr>
      </p:pic>
    </p:spTree>
    <p:extLst>
      <p:ext uri="{BB962C8B-B14F-4D97-AF65-F5344CB8AC3E}">
        <p14:creationId xmlns:p14="http://schemas.microsoft.com/office/powerpoint/2010/main" val="19441320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40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2400"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Pressure Regulating Facilities</a:t>
            </a:r>
          </a:p>
          <a:p>
            <a:r>
              <a:rPr lang="en-US" dirty="0"/>
              <a:t>Water Intrusion/</a:t>
            </a:r>
            <a:r>
              <a:rPr lang="en-US" dirty="0" err="1"/>
              <a:t>Inflitration</a:t>
            </a:r>
            <a:endParaRPr lang="en-US" dirty="0"/>
          </a:p>
          <a:p>
            <a:r>
              <a:rPr lang="en-US" dirty="0"/>
              <a:t>Bridge Crossing</a:t>
            </a:r>
          </a:p>
          <a:p>
            <a:r>
              <a:rPr lang="en-US" dirty="0"/>
              <a:t>Critical Facilities Design and Review</a:t>
            </a:r>
          </a:p>
        </p:txBody>
      </p:sp>
      <p:sp>
        <p:nvSpPr>
          <p:cNvPr id="3" name="Title 2"/>
          <p:cNvSpPr>
            <a:spLocks noGrp="1"/>
          </p:cNvSpPr>
          <p:nvPr>
            <p:ph type="title"/>
          </p:nvPr>
        </p:nvSpPr>
        <p:spPr/>
        <p:txBody>
          <a:bodyPr/>
          <a:lstStyle/>
          <a:p>
            <a:r>
              <a:rPr lang="en-US" dirty="0"/>
              <a:t>Design Element  Practices and Considerations</a:t>
            </a:r>
          </a:p>
        </p:txBody>
      </p:sp>
      <p:pic>
        <p:nvPicPr>
          <p:cNvPr id="4" name="slide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0017" y="5912809"/>
            <a:ext cx="609600" cy="609600"/>
          </a:xfrm>
          <a:prstGeom prst="rect">
            <a:avLst/>
          </a:prstGeom>
        </p:spPr>
      </p:pic>
    </p:spTree>
    <p:extLst>
      <p:ext uri="{BB962C8B-B14F-4D97-AF65-F5344CB8AC3E}">
        <p14:creationId xmlns:p14="http://schemas.microsoft.com/office/powerpoint/2010/main" val="20043478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48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Incident Command System</a:t>
            </a:r>
          </a:p>
          <a:p>
            <a:r>
              <a:rPr lang="en-US" dirty="0"/>
              <a:t>Resource Allotment</a:t>
            </a:r>
          </a:p>
          <a:p>
            <a:r>
              <a:rPr lang="en-US" dirty="0"/>
              <a:t>Response Plan</a:t>
            </a:r>
          </a:p>
          <a:p>
            <a:r>
              <a:rPr lang="en-US" dirty="0"/>
              <a:t>Flood Emergency Preparation and Coordination Checklist</a:t>
            </a:r>
          </a:p>
        </p:txBody>
      </p:sp>
      <p:sp>
        <p:nvSpPr>
          <p:cNvPr id="3" name="Title 2"/>
          <p:cNvSpPr>
            <a:spLocks noGrp="1"/>
          </p:cNvSpPr>
          <p:nvPr>
            <p:ph type="title"/>
          </p:nvPr>
        </p:nvSpPr>
        <p:spPr/>
        <p:txBody>
          <a:bodyPr/>
          <a:lstStyle/>
          <a:p>
            <a:r>
              <a:rPr lang="en-US" dirty="0"/>
              <a:t>Flood Emergency Preparation and Coordination</a:t>
            </a:r>
          </a:p>
        </p:txBody>
      </p:sp>
      <p:pic>
        <p:nvPicPr>
          <p:cNvPr id="4" name="slide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0937" y="5912809"/>
            <a:ext cx="609600" cy="609600"/>
          </a:xfrm>
          <a:prstGeom prst="rect">
            <a:avLst/>
          </a:prstGeom>
        </p:spPr>
      </p:pic>
    </p:spTree>
    <p:extLst>
      <p:ext uri="{BB962C8B-B14F-4D97-AF65-F5344CB8AC3E}">
        <p14:creationId xmlns:p14="http://schemas.microsoft.com/office/powerpoint/2010/main" val="26837113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88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Tracking Impacted Customers</a:t>
            </a:r>
          </a:p>
          <a:p>
            <a:r>
              <a:rPr lang="en-US" dirty="0"/>
              <a:t>Meters and Regulators</a:t>
            </a:r>
          </a:p>
          <a:p>
            <a:r>
              <a:rPr lang="en-US" dirty="0"/>
              <a:t>Guidance to Customers</a:t>
            </a:r>
          </a:p>
          <a:p>
            <a:r>
              <a:rPr lang="en-US" dirty="0"/>
              <a:t>Post-Recovery</a:t>
            </a:r>
          </a:p>
        </p:txBody>
      </p:sp>
      <p:sp>
        <p:nvSpPr>
          <p:cNvPr id="3" name="Title 2"/>
          <p:cNvSpPr>
            <a:spLocks noGrp="1"/>
          </p:cNvSpPr>
          <p:nvPr>
            <p:ph type="title"/>
          </p:nvPr>
        </p:nvSpPr>
        <p:spPr/>
        <p:txBody>
          <a:bodyPr/>
          <a:lstStyle/>
          <a:p>
            <a:r>
              <a:rPr lang="en-US" dirty="0"/>
              <a:t>Post Flood Recovery Issues</a:t>
            </a:r>
          </a:p>
        </p:txBody>
      </p:sp>
      <p:pic>
        <p:nvPicPr>
          <p:cNvPr id="4" name="Slide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2013" y="5794407"/>
            <a:ext cx="609600" cy="609600"/>
          </a:xfrm>
          <a:prstGeom prst="rect">
            <a:avLst/>
          </a:prstGeom>
        </p:spPr>
      </p:pic>
    </p:spTree>
    <p:extLst>
      <p:ext uri="{BB962C8B-B14F-4D97-AF65-F5344CB8AC3E}">
        <p14:creationId xmlns:p14="http://schemas.microsoft.com/office/powerpoint/2010/main" val="35988101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7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074290" y="1678293"/>
            <a:ext cx="7007382" cy="2893707"/>
          </a:xfrm>
        </p:spPr>
        <p:txBody>
          <a:bodyPr>
            <a:normAutofit/>
          </a:bodyPr>
          <a:lstStyle/>
          <a:p>
            <a:r>
              <a:rPr lang="en-US" dirty="0"/>
              <a:t>How to track?</a:t>
            </a:r>
          </a:p>
          <a:p>
            <a:pPr lvl="1"/>
            <a:r>
              <a:rPr lang="en-US" dirty="0"/>
              <a:t>Utilize No Gas Procedures </a:t>
            </a:r>
          </a:p>
          <a:p>
            <a:pPr lvl="1"/>
            <a:r>
              <a:rPr lang="en-US" dirty="0"/>
              <a:t>Turn on process is much more staggered than a traditional no gas so interaction with your CIS is critical in tracking customers</a:t>
            </a:r>
          </a:p>
        </p:txBody>
      </p:sp>
      <p:sp>
        <p:nvSpPr>
          <p:cNvPr id="3" name="Title 2"/>
          <p:cNvSpPr>
            <a:spLocks noGrp="1"/>
          </p:cNvSpPr>
          <p:nvPr>
            <p:ph type="title"/>
          </p:nvPr>
        </p:nvSpPr>
        <p:spPr/>
        <p:txBody>
          <a:bodyPr/>
          <a:lstStyle/>
          <a:p>
            <a:r>
              <a:rPr lang="en-US" dirty="0"/>
              <a:t>Tracing Impacted Customers</a:t>
            </a:r>
          </a:p>
        </p:txBody>
      </p:sp>
      <p:pic>
        <p:nvPicPr>
          <p:cNvPr id="4" name="Picture 3"/>
          <p:cNvPicPr>
            <a:picLocks noChangeAspect="1"/>
          </p:cNvPicPr>
          <p:nvPr/>
        </p:nvPicPr>
        <p:blipFill>
          <a:blip r:embed="rId4"/>
          <a:stretch>
            <a:fillRect/>
          </a:stretch>
        </p:blipFill>
        <p:spPr>
          <a:xfrm>
            <a:off x="2041244" y="1070833"/>
            <a:ext cx="2033046" cy="5594640"/>
          </a:xfrm>
          <a:prstGeom prst="rect">
            <a:avLst/>
          </a:prstGeom>
        </p:spPr>
      </p:pic>
      <p:pic>
        <p:nvPicPr>
          <p:cNvPr id="5" name="slide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1570" y="5821102"/>
            <a:ext cx="609600" cy="609600"/>
          </a:xfrm>
          <a:prstGeom prst="rect">
            <a:avLst/>
          </a:prstGeom>
        </p:spPr>
      </p:pic>
    </p:spTree>
    <p:extLst>
      <p:ext uri="{BB962C8B-B14F-4D97-AF65-F5344CB8AC3E}">
        <p14:creationId xmlns:p14="http://schemas.microsoft.com/office/powerpoint/2010/main" val="39766978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20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Replace or Reuse</a:t>
            </a:r>
          </a:p>
          <a:p>
            <a:r>
              <a:rPr lang="en-US" dirty="0"/>
              <a:t>Full Submergence</a:t>
            </a:r>
          </a:p>
          <a:p>
            <a:pPr lvl="1"/>
            <a:r>
              <a:rPr lang="en-US" dirty="0"/>
              <a:t>Replace -- </a:t>
            </a:r>
          </a:p>
        </p:txBody>
      </p:sp>
      <p:sp>
        <p:nvSpPr>
          <p:cNvPr id="3" name="Title 2"/>
          <p:cNvSpPr>
            <a:spLocks noGrp="1"/>
          </p:cNvSpPr>
          <p:nvPr>
            <p:ph type="title"/>
          </p:nvPr>
        </p:nvSpPr>
        <p:spPr/>
        <p:txBody>
          <a:bodyPr/>
          <a:lstStyle/>
          <a:p>
            <a:r>
              <a:rPr lang="en-US" dirty="0"/>
              <a:t>Customer Meters and Regulation</a:t>
            </a:r>
          </a:p>
        </p:txBody>
      </p:sp>
      <p:pic>
        <p:nvPicPr>
          <p:cNvPr id="4" name="slide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1017" y="5912809"/>
            <a:ext cx="609600" cy="609600"/>
          </a:xfrm>
          <a:prstGeom prst="rect">
            <a:avLst/>
          </a:prstGeom>
        </p:spPr>
      </p:pic>
    </p:spTree>
    <p:extLst>
      <p:ext uri="{BB962C8B-B14F-4D97-AF65-F5344CB8AC3E}">
        <p14:creationId xmlns:p14="http://schemas.microsoft.com/office/powerpoint/2010/main" val="41363898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4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Risk Assessment</a:t>
            </a:r>
          </a:p>
          <a:p>
            <a:r>
              <a:rPr lang="en-US" dirty="0"/>
              <a:t>Design Element Practices and Considerations</a:t>
            </a:r>
          </a:p>
          <a:p>
            <a:r>
              <a:rPr lang="en-US" dirty="0"/>
              <a:t>Flood Emergency Preparation and Coordination</a:t>
            </a:r>
          </a:p>
          <a:p>
            <a:r>
              <a:rPr lang="en-US" dirty="0"/>
              <a:t>Post Flood Recovery Issues</a:t>
            </a:r>
          </a:p>
        </p:txBody>
      </p:sp>
      <p:sp>
        <p:nvSpPr>
          <p:cNvPr id="3" name="Title 2"/>
          <p:cNvSpPr>
            <a:spLocks noGrp="1"/>
          </p:cNvSpPr>
          <p:nvPr>
            <p:ph type="title"/>
          </p:nvPr>
        </p:nvSpPr>
        <p:spPr/>
        <p:txBody>
          <a:bodyPr/>
          <a:lstStyle/>
          <a:p>
            <a:r>
              <a:rPr lang="en-US" dirty="0"/>
              <a:t>Flood Planning</a:t>
            </a:r>
          </a:p>
        </p:txBody>
      </p:sp>
      <p:pic>
        <p:nvPicPr>
          <p:cNvPr id="4" name="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6375" y="6007261"/>
            <a:ext cx="609600" cy="607746"/>
          </a:xfrm>
          <a:prstGeom prst="rect">
            <a:avLst/>
          </a:prstGeom>
        </p:spPr>
      </p:pic>
    </p:spTree>
    <p:extLst>
      <p:ext uri="{BB962C8B-B14F-4D97-AF65-F5344CB8AC3E}">
        <p14:creationId xmlns:p14="http://schemas.microsoft.com/office/powerpoint/2010/main" val="8494083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8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Gas Service to a customer’s premise not turned back on unless all submerged appliances, regulators and control devices have been inspected by a qualified person and replaced or repaired as necessary.  </a:t>
            </a:r>
          </a:p>
          <a:p>
            <a:pPr lvl="1"/>
            <a:r>
              <a:rPr lang="en-US" dirty="0"/>
              <a:t>As a utility our company has chosen to not accept the role qualified person to inspect appliance</a:t>
            </a:r>
          </a:p>
        </p:txBody>
      </p:sp>
      <p:sp>
        <p:nvSpPr>
          <p:cNvPr id="3" name="Title 2"/>
          <p:cNvSpPr>
            <a:spLocks noGrp="1"/>
          </p:cNvSpPr>
          <p:nvPr>
            <p:ph type="title"/>
          </p:nvPr>
        </p:nvSpPr>
        <p:spPr/>
        <p:txBody>
          <a:bodyPr/>
          <a:lstStyle/>
          <a:p>
            <a:r>
              <a:rPr lang="en-US" dirty="0"/>
              <a:t>Guidance to Customers</a:t>
            </a:r>
          </a:p>
        </p:txBody>
      </p:sp>
      <p:pic>
        <p:nvPicPr>
          <p:cNvPr id="4" name="slide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7787" y="5994721"/>
            <a:ext cx="609600" cy="609600"/>
          </a:xfrm>
          <a:prstGeom prst="rect">
            <a:avLst/>
          </a:prstGeom>
        </p:spPr>
      </p:pic>
    </p:spTree>
    <p:extLst>
      <p:ext uri="{BB962C8B-B14F-4D97-AF65-F5344CB8AC3E}">
        <p14:creationId xmlns:p14="http://schemas.microsoft.com/office/powerpoint/2010/main" val="7095980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44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238754" y="1678329"/>
            <a:ext cx="5586902" cy="4116078"/>
          </a:xfrm>
        </p:spPr>
        <p:txBody>
          <a:bodyPr/>
          <a:lstStyle/>
          <a:p>
            <a:r>
              <a:rPr lang="en-US" dirty="0"/>
              <a:t>Response Plan</a:t>
            </a:r>
          </a:p>
          <a:p>
            <a:r>
              <a:rPr lang="en-US" dirty="0"/>
              <a:t>Share Knowledge among Operating areas</a:t>
            </a:r>
          </a:p>
        </p:txBody>
      </p:sp>
      <p:sp>
        <p:nvSpPr>
          <p:cNvPr id="3" name="Title 2"/>
          <p:cNvSpPr>
            <a:spLocks noGrp="1"/>
          </p:cNvSpPr>
          <p:nvPr>
            <p:ph type="title"/>
          </p:nvPr>
        </p:nvSpPr>
        <p:spPr/>
        <p:txBody>
          <a:bodyPr/>
          <a:lstStyle/>
          <a:p>
            <a:r>
              <a:rPr lang="en-US" dirty="0"/>
              <a:t>Conclusion</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58202">
            <a:off x="1134176" y="1678329"/>
            <a:ext cx="4991301" cy="4485190"/>
          </a:xfrm>
          <a:prstGeom prst="rect">
            <a:avLst/>
          </a:prstGeom>
        </p:spPr>
      </p:pic>
      <p:pic>
        <p:nvPicPr>
          <p:cNvPr id="6" name="Slide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5823" y="6041020"/>
            <a:ext cx="609600" cy="609600"/>
          </a:xfrm>
          <a:prstGeom prst="rect">
            <a:avLst/>
          </a:prstGeom>
        </p:spPr>
      </p:pic>
    </p:spTree>
    <p:extLst>
      <p:ext uri="{BB962C8B-B14F-4D97-AF65-F5344CB8AC3E}">
        <p14:creationId xmlns:p14="http://schemas.microsoft.com/office/powerpoint/2010/main" val="12449475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36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942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6828" y="365126"/>
            <a:ext cx="7068407" cy="578458"/>
          </a:xfrm>
        </p:spPr>
        <p:txBody>
          <a:bodyPr/>
          <a:lstStyle/>
          <a:p>
            <a:r>
              <a:rPr lang="en-US" dirty="0"/>
              <a:t>Risk Assessments</a:t>
            </a:r>
          </a:p>
        </p:txBody>
      </p:sp>
      <p:sp>
        <p:nvSpPr>
          <p:cNvPr id="3" name="Text Placeholder 2"/>
          <p:cNvSpPr>
            <a:spLocks noGrp="1"/>
          </p:cNvSpPr>
          <p:nvPr>
            <p:ph type="body" sz="quarter" idx="11"/>
          </p:nvPr>
        </p:nvSpPr>
        <p:spPr>
          <a:xfrm>
            <a:off x="416689" y="1366786"/>
            <a:ext cx="11408967" cy="4733071"/>
          </a:xfrm>
        </p:spPr>
        <p:txBody>
          <a:bodyPr/>
          <a:lstStyle/>
          <a:p>
            <a:pPr lvl="1"/>
            <a:r>
              <a:rPr lang="en-US" dirty="0"/>
              <a:t>Water Intrusion and infiltration into the system</a:t>
            </a:r>
          </a:p>
          <a:p>
            <a:pPr lvl="1"/>
            <a:r>
              <a:rPr lang="en-US" dirty="0"/>
              <a:t>Submergence of customers’ gas meters</a:t>
            </a:r>
          </a:p>
          <a:p>
            <a:pPr lvl="1"/>
            <a:r>
              <a:rPr lang="en-US" dirty="0"/>
              <a:t>Possible dislocation and exposure of sections of a distribution main due to road destruction and earth-shifting</a:t>
            </a:r>
          </a:p>
          <a:p>
            <a:pPr lvl="1"/>
            <a:r>
              <a:rPr lang="en-US" dirty="0"/>
              <a:t>Damage to above ground facilities</a:t>
            </a:r>
          </a:p>
          <a:p>
            <a:pPr lvl="2"/>
            <a:r>
              <a:rPr lang="en-US" dirty="0"/>
              <a:t>Regulator Station</a:t>
            </a:r>
          </a:p>
          <a:p>
            <a:pPr lvl="2"/>
            <a:r>
              <a:rPr lang="en-US" dirty="0"/>
              <a:t>Valve</a:t>
            </a:r>
          </a:p>
          <a:p>
            <a:pPr lvl="2"/>
            <a:r>
              <a:rPr lang="en-US" dirty="0"/>
              <a:t>Pipe hanging on Structures</a:t>
            </a:r>
          </a:p>
        </p:txBody>
      </p:sp>
      <p:pic>
        <p:nvPicPr>
          <p:cNvPr id="4" name="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689" y="5971331"/>
            <a:ext cx="609600" cy="609600"/>
          </a:xfrm>
          <a:prstGeom prst="rect">
            <a:avLst/>
          </a:prstGeom>
        </p:spPr>
      </p:pic>
    </p:spTree>
    <p:extLst>
      <p:ext uri="{BB962C8B-B14F-4D97-AF65-F5344CB8AC3E}">
        <p14:creationId xmlns:p14="http://schemas.microsoft.com/office/powerpoint/2010/main" val="27307612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Assessment – Infiltration</a:t>
            </a:r>
          </a:p>
        </p:txBody>
      </p:sp>
      <p:sp>
        <p:nvSpPr>
          <p:cNvPr id="3" name="Text Placeholder 2"/>
          <p:cNvSpPr>
            <a:spLocks noGrp="1"/>
          </p:cNvSpPr>
          <p:nvPr>
            <p:ph type="body" sz="quarter" idx="11"/>
          </p:nvPr>
        </p:nvSpPr>
        <p:spPr>
          <a:xfrm>
            <a:off x="0" y="1284790"/>
            <a:ext cx="3460824" cy="3437681"/>
          </a:xfrm>
        </p:spPr>
        <p:txBody>
          <a:bodyPr>
            <a:normAutofit fontScale="92500" lnSpcReduction="10000"/>
          </a:bodyPr>
          <a:lstStyle/>
          <a:p>
            <a:pPr lvl="1"/>
            <a:r>
              <a:rPr lang="en-US" dirty="0"/>
              <a:t>Generally a flood that does not cause a rupture of a gas distribution system will not damage buried gas lines.  </a:t>
            </a:r>
          </a:p>
          <a:p>
            <a:pPr lvl="1"/>
            <a:r>
              <a:rPr lang="en-US" dirty="0"/>
              <a:t>Gas pressure will generally be great enough to prevent infiltration and should not be shut down.  </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6289" y="1474412"/>
            <a:ext cx="3312827" cy="4417102"/>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2025" r="760" b="36505"/>
          <a:stretch/>
        </p:blipFill>
        <p:spPr>
          <a:xfrm>
            <a:off x="3634287" y="1652806"/>
            <a:ext cx="4629867" cy="3870692"/>
          </a:xfrm>
          <a:prstGeom prst="rect">
            <a:avLst/>
          </a:prstGeom>
        </p:spPr>
      </p:pic>
      <p:pic>
        <p:nvPicPr>
          <p:cNvPr id="4" name="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6845" y="5994722"/>
            <a:ext cx="609600" cy="609600"/>
          </a:xfrm>
          <a:prstGeom prst="rect">
            <a:avLst/>
          </a:prstGeom>
        </p:spPr>
      </p:pic>
    </p:spTree>
    <p:extLst>
      <p:ext uri="{BB962C8B-B14F-4D97-AF65-F5344CB8AC3E}">
        <p14:creationId xmlns:p14="http://schemas.microsoft.com/office/powerpoint/2010/main" val="11714822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3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5162309" y="1412110"/>
            <a:ext cx="6528121" cy="1203767"/>
          </a:xfrm>
        </p:spPr>
        <p:txBody>
          <a:bodyPr>
            <a:normAutofit/>
          </a:bodyPr>
          <a:lstStyle/>
          <a:p>
            <a:r>
              <a:rPr lang="en-US" sz="2300" dirty="0"/>
              <a:t>Submergence – Customers Meters and Regulating Station </a:t>
            </a:r>
          </a:p>
          <a:p>
            <a:r>
              <a:rPr lang="en-US" sz="2300" dirty="0"/>
              <a:t>Can it still function?</a:t>
            </a:r>
          </a:p>
        </p:txBody>
      </p:sp>
      <p:sp>
        <p:nvSpPr>
          <p:cNvPr id="2" name="Title 1"/>
          <p:cNvSpPr>
            <a:spLocks noGrp="1"/>
          </p:cNvSpPr>
          <p:nvPr>
            <p:ph type="title"/>
          </p:nvPr>
        </p:nvSpPr>
        <p:spPr/>
        <p:txBody>
          <a:bodyPr/>
          <a:lstStyle/>
          <a:p>
            <a:r>
              <a:rPr lang="en-US" dirty="0"/>
              <a:t>Risk Assessment – Above Ground Facilities</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8635" y="2935640"/>
            <a:ext cx="5000263" cy="3750198"/>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r="38228" b="-1233"/>
          <a:stretch/>
        </p:blipFill>
        <p:spPr>
          <a:xfrm rot="5400000">
            <a:off x="544133" y="548776"/>
            <a:ext cx="3883890" cy="4773728"/>
          </a:xfrm>
          <a:prstGeom prst="rect">
            <a:avLst/>
          </a:prstGeom>
        </p:spPr>
      </p:pic>
      <p:pic>
        <p:nvPicPr>
          <p:cNvPr id="6" name="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16374" y="6076238"/>
            <a:ext cx="609600" cy="609600"/>
          </a:xfrm>
          <a:prstGeom prst="rect">
            <a:avLst/>
          </a:prstGeom>
        </p:spPr>
      </p:pic>
    </p:spTree>
    <p:extLst>
      <p:ext uri="{BB962C8B-B14F-4D97-AF65-F5344CB8AC3E}">
        <p14:creationId xmlns:p14="http://schemas.microsoft.com/office/powerpoint/2010/main" val="29839799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88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Assessment – Above Ground Facilities</a:t>
            </a:r>
          </a:p>
        </p:txBody>
      </p:sp>
      <p:sp>
        <p:nvSpPr>
          <p:cNvPr id="3" name="Text Placeholder 2"/>
          <p:cNvSpPr>
            <a:spLocks noGrp="1"/>
          </p:cNvSpPr>
          <p:nvPr>
            <p:ph type="body" sz="quarter" idx="11"/>
          </p:nvPr>
        </p:nvSpPr>
        <p:spPr>
          <a:xfrm>
            <a:off x="462013" y="1366787"/>
            <a:ext cx="4781319" cy="1526884"/>
          </a:xfrm>
        </p:spPr>
        <p:txBody>
          <a:bodyPr/>
          <a:lstStyle/>
          <a:p>
            <a:pPr lvl="1"/>
            <a:r>
              <a:rPr lang="en-US" dirty="0"/>
              <a:t>Damage </a:t>
            </a:r>
          </a:p>
          <a:p>
            <a:pPr lvl="2"/>
            <a:r>
              <a:rPr lang="en-US" dirty="0"/>
              <a:t>Regulator Station</a:t>
            </a:r>
          </a:p>
          <a:p>
            <a:pPr lvl="2"/>
            <a:r>
              <a:rPr lang="en-US" dirty="0"/>
              <a:t>Hairpin / Valve</a:t>
            </a:r>
          </a:p>
          <a:p>
            <a:pPr lvl="2"/>
            <a:r>
              <a:rPr lang="en-US" dirty="0"/>
              <a:t>Pipe hanging on Structures</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684175" y="2011782"/>
            <a:ext cx="5159957" cy="3869968"/>
          </a:xfrm>
          <a:prstGeom prst="rect">
            <a:avLst/>
          </a:prstGeom>
        </p:spPr>
      </p:pic>
      <p:pic>
        <p:nvPicPr>
          <p:cNvPr id="4" name="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2013" y="5917145"/>
            <a:ext cx="609600" cy="609600"/>
          </a:xfrm>
          <a:prstGeom prst="rect">
            <a:avLst/>
          </a:prstGeom>
        </p:spPr>
      </p:pic>
    </p:spTree>
    <p:extLst>
      <p:ext uri="{BB962C8B-B14F-4D97-AF65-F5344CB8AC3E}">
        <p14:creationId xmlns:p14="http://schemas.microsoft.com/office/powerpoint/2010/main" val="1458938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Assessment – Pipe Exposures</a:t>
            </a:r>
          </a:p>
        </p:txBody>
      </p:sp>
      <p:sp>
        <p:nvSpPr>
          <p:cNvPr id="3" name="Text Placeholder 2"/>
          <p:cNvSpPr>
            <a:spLocks noGrp="1"/>
          </p:cNvSpPr>
          <p:nvPr>
            <p:ph type="body" sz="quarter" idx="11"/>
          </p:nvPr>
        </p:nvSpPr>
        <p:spPr>
          <a:xfrm>
            <a:off x="6885962" y="1412111"/>
            <a:ext cx="4248883" cy="1319513"/>
          </a:xfrm>
        </p:spPr>
        <p:txBody>
          <a:bodyPr>
            <a:normAutofit/>
          </a:bodyPr>
          <a:lstStyle/>
          <a:p>
            <a:pPr lvl="1"/>
            <a:r>
              <a:rPr lang="en-US" dirty="0"/>
              <a:t>Integrity of Pipe</a:t>
            </a:r>
          </a:p>
          <a:p>
            <a:pPr lvl="1"/>
            <a:r>
              <a:rPr lang="en-US" dirty="0"/>
              <a:t>Public Safety</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250805" y="2715703"/>
            <a:ext cx="4453585" cy="318906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5390" y="2840524"/>
            <a:ext cx="2772378" cy="369650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509544" y="1718353"/>
            <a:ext cx="4788907" cy="3591680"/>
          </a:xfrm>
          <a:prstGeom prst="rect">
            <a:avLst/>
          </a:prstGeom>
        </p:spPr>
      </p:pic>
      <p:pic>
        <p:nvPicPr>
          <p:cNvPr id="4" name="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3226" y="6110468"/>
            <a:ext cx="609600" cy="609600"/>
          </a:xfrm>
          <a:prstGeom prst="rect">
            <a:avLst/>
          </a:prstGeom>
        </p:spPr>
      </p:pic>
    </p:spTree>
    <p:extLst>
      <p:ext uri="{BB962C8B-B14F-4D97-AF65-F5344CB8AC3E}">
        <p14:creationId xmlns:p14="http://schemas.microsoft.com/office/powerpoint/2010/main" val="37951791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5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314937" y="1898248"/>
            <a:ext cx="9510719" cy="3896159"/>
          </a:xfrm>
        </p:spPr>
        <p:txBody>
          <a:bodyPr/>
          <a:lstStyle/>
          <a:p>
            <a:r>
              <a:rPr lang="en-US" dirty="0"/>
              <a:t>Flash Flooding</a:t>
            </a:r>
          </a:p>
          <a:p>
            <a:r>
              <a:rPr lang="en-US" dirty="0"/>
              <a:t>River Flooding</a:t>
            </a:r>
          </a:p>
          <a:p>
            <a:r>
              <a:rPr lang="en-US" dirty="0"/>
              <a:t>Water Main Break</a:t>
            </a:r>
          </a:p>
        </p:txBody>
      </p:sp>
      <p:sp>
        <p:nvSpPr>
          <p:cNvPr id="3" name="Title 2"/>
          <p:cNvSpPr>
            <a:spLocks noGrp="1"/>
          </p:cNvSpPr>
          <p:nvPr>
            <p:ph type="title"/>
          </p:nvPr>
        </p:nvSpPr>
        <p:spPr/>
        <p:txBody>
          <a:bodyPr/>
          <a:lstStyle/>
          <a:p>
            <a:r>
              <a:rPr lang="en-US" dirty="0"/>
              <a:t>Risk Management</a:t>
            </a:r>
          </a:p>
        </p:txBody>
      </p:sp>
      <p:pic>
        <p:nvPicPr>
          <p:cNvPr id="5" name="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8973" y="5925273"/>
            <a:ext cx="609600" cy="609600"/>
          </a:xfrm>
          <a:prstGeom prst="rect">
            <a:avLst/>
          </a:prstGeom>
        </p:spPr>
      </p:pic>
    </p:spTree>
    <p:extLst>
      <p:ext uri="{BB962C8B-B14F-4D97-AF65-F5344CB8AC3E}">
        <p14:creationId xmlns:p14="http://schemas.microsoft.com/office/powerpoint/2010/main" val="12665653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32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8924081" y="1597306"/>
            <a:ext cx="3044141" cy="3051207"/>
          </a:xfrm>
        </p:spPr>
        <p:txBody>
          <a:bodyPr/>
          <a:lstStyle/>
          <a:p>
            <a:r>
              <a:rPr lang="en-US" dirty="0"/>
              <a:t>Wash Outs</a:t>
            </a:r>
          </a:p>
          <a:p>
            <a:r>
              <a:rPr lang="en-US" dirty="0"/>
              <a:t>Flooding of Facilities</a:t>
            </a:r>
          </a:p>
          <a:p>
            <a:pPr lvl="1"/>
            <a:r>
              <a:rPr lang="en-US" dirty="0"/>
              <a:t>Regulator Stations</a:t>
            </a:r>
          </a:p>
          <a:p>
            <a:pPr lvl="1"/>
            <a:r>
              <a:rPr lang="en-US" dirty="0"/>
              <a:t>Customer Meters</a:t>
            </a:r>
          </a:p>
        </p:txBody>
      </p:sp>
      <p:sp>
        <p:nvSpPr>
          <p:cNvPr id="2" name="Title 1"/>
          <p:cNvSpPr>
            <a:spLocks noGrp="1"/>
          </p:cNvSpPr>
          <p:nvPr>
            <p:ph type="title"/>
          </p:nvPr>
        </p:nvSpPr>
        <p:spPr/>
        <p:txBody>
          <a:bodyPr/>
          <a:lstStyle/>
          <a:p>
            <a:r>
              <a:rPr lang="en-US" dirty="0"/>
              <a:t>Flash Flooding </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543932" y="1698022"/>
            <a:ext cx="4028633" cy="3021475"/>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0263" y="3777889"/>
            <a:ext cx="2167781" cy="2890374"/>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396615" y="1697173"/>
            <a:ext cx="4708650" cy="3531487"/>
          </a:xfrm>
          <a:prstGeom prst="rect">
            <a:avLst/>
          </a:prstGeom>
        </p:spPr>
      </p:pic>
      <p:pic>
        <p:nvPicPr>
          <p:cNvPr id="3" name="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0547" y="6058663"/>
            <a:ext cx="609600" cy="609600"/>
          </a:xfrm>
          <a:prstGeom prst="rect">
            <a:avLst/>
          </a:prstGeom>
        </p:spPr>
      </p:pic>
    </p:spTree>
    <p:extLst>
      <p:ext uri="{BB962C8B-B14F-4D97-AF65-F5344CB8AC3E}">
        <p14:creationId xmlns:p14="http://schemas.microsoft.com/office/powerpoint/2010/main" val="27524681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9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WIDE FORMAT PPT TEMPLATE">
  <a:themeElements>
    <a:clrScheme name="NWE">
      <a:dk1>
        <a:srgbClr val="000000"/>
      </a:dk1>
      <a:lt1>
        <a:srgbClr val="FFFFFF"/>
      </a:lt1>
      <a:dk2>
        <a:srgbClr val="000000"/>
      </a:dk2>
      <a:lt2>
        <a:srgbClr val="FFFFFF"/>
      </a:lt2>
      <a:accent1>
        <a:srgbClr val="FF0000"/>
      </a:accent1>
      <a:accent2>
        <a:srgbClr val="0070C0"/>
      </a:accent2>
      <a:accent3>
        <a:srgbClr val="C00000"/>
      </a:accent3>
      <a:accent4>
        <a:srgbClr val="002060"/>
      </a:accent4>
      <a:accent5>
        <a:srgbClr val="FF3300"/>
      </a:accent5>
      <a:accent6>
        <a:srgbClr val="00B0F0"/>
      </a:accent6>
      <a:hlink>
        <a:srgbClr val="000000"/>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 Point" id="{80210C05-0E99-48E3-970B-F529488A01B2}" vid="{A9D2837B-6679-436D-8524-DDF4F88543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partment xmlns="607cf618-94dc-48b1-9048-13c04b1b2b23">Office Templates</Department>
    <Description0 xmlns="607cf618-94dc-48b1-9048-13c04b1b2b23">Office Templates</Description0>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CFC2F5D1D11CE4EB5211CDDDF24BFFB" ma:contentTypeVersion="3" ma:contentTypeDescription="Create a new document." ma:contentTypeScope="" ma:versionID="f0bdbef13c42ae8789102f024d92aabc">
  <xsd:schema xmlns:xsd="http://www.w3.org/2001/XMLSchema" xmlns:xs="http://www.w3.org/2001/XMLSchema" xmlns:p="http://schemas.microsoft.com/office/2006/metadata/properties" xmlns:ns2="607cf618-94dc-48b1-9048-13c04b1b2b23" xmlns:ns3="64c32056-4ca5-4ea6-8e7c-4c5108e344be" targetNamespace="http://schemas.microsoft.com/office/2006/metadata/properties" ma:root="true" ma:fieldsID="4cdf5563f67fc3c66c8f4ac941da38a9" ns2:_="" ns3:_="">
    <xsd:import namespace="607cf618-94dc-48b1-9048-13c04b1b2b23"/>
    <xsd:import namespace="64c32056-4ca5-4ea6-8e7c-4c5108e344be"/>
    <xsd:element name="properties">
      <xsd:complexType>
        <xsd:sequence>
          <xsd:element name="documentManagement">
            <xsd:complexType>
              <xsd:all>
                <xsd:element ref="ns2:Department"/>
                <xsd:element ref="ns2:Description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7cf618-94dc-48b1-9048-13c04b1b2b23" elementFormDefault="qualified">
    <xsd:import namespace="http://schemas.microsoft.com/office/2006/documentManagement/types"/>
    <xsd:import namespace="http://schemas.microsoft.com/office/infopath/2007/PartnerControls"/>
    <xsd:element name="Department" ma:index="8" ma:displayName="Department" ma:format="Dropdown" ma:internalName="Department">
      <xsd:simpleType>
        <xsd:restriction base="dms:Choice">
          <xsd:enumeration value="Graphic Standards"/>
          <xsd:enumeration value="Office Templates"/>
          <xsd:enumeration value="Team"/>
          <xsd:enumeration value="Forms"/>
          <xsd:enumeration value="Shared Images"/>
          <xsd:enumeration value="United Way"/>
        </xsd:restriction>
      </xsd:simpleType>
    </xsd:element>
    <xsd:element name="Description0" ma:index="9" ma:displayName="Description" ma:format="Dropdown" ma:internalName="Description0">
      <xsd:simpleType>
        <xsd:restriction base="dms:Choice">
          <xsd:enumeration value="Brand and Image"/>
          <xsd:enumeration value="Logos"/>
          <xsd:enumeration value="General"/>
          <xsd:enumeration value="Shared Images"/>
          <xsd:enumeration value="Team 2018"/>
          <xsd:enumeration value="Team 2017"/>
          <xsd:enumeration value="Team 2016"/>
          <xsd:enumeration value="Team 2015"/>
          <xsd:enumeration value="Team 2014"/>
          <xsd:enumeration value="Team 2013"/>
          <xsd:enumeration value="Team 2012"/>
          <xsd:enumeration value="Team 2011"/>
          <xsd:enumeration value="Team 2010"/>
          <xsd:enumeration value="Team 2009"/>
          <xsd:enumeration value="Team 2008"/>
          <xsd:enumeration value="Team 2007"/>
          <xsd:enumeration value="Volunteer Forms"/>
          <xsd:enumeration value="Creative Services"/>
          <xsd:enumeration value="Office Templates"/>
        </xsd:restriction>
      </xsd:simpleType>
    </xsd:element>
  </xsd:schema>
  <xsd:schema xmlns:xsd="http://www.w3.org/2001/XMLSchema" xmlns:xs="http://www.w3.org/2001/XMLSchema" xmlns:dms="http://schemas.microsoft.com/office/2006/documentManagement/types" xmlns:pc="http://schemas.microsoft.com/office/infopath/2007/PartnerControls" targetNamespace="64c32056-4ca5-4ea6-8e7c-4c5108e344be"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A5EC12-B2F9-4C71-A9A9-27C0483F1972}">
  <ds:schemaRefs>
    <ds:schemaRef ds:uri="http://purl.org/dc/terms/"/>
    <ds:schemaRef ds:uri="http://schemas.openxmlformats.org/package/2006/metadata/core-properties"/>
    <ds:schemaRef ds:uri="http://purl.org/dc/dcmitype/"/>
    <ds:schemaRef ds:uri="http://schemas.microsoft.com/office/infopath/2007/PartnerControls"/>
    <ds:schemaRef ds:uri="64c32056-4ca5-4ea6-8e7c-4c5108e344be"/>
    <ds:schemaRef ds:uri="http://purl.org/dc/elements/1.1/"/>
    <ds:schemaRef ds:uri="http://schemas.microsoft.com/office/2006/documentManagement/types"/>
    <ds:schemaRef ds:uri="607cf618-94dc-48b1-9048-13c04b1b2b23"/>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3246A56E-7A8E-4E48-A72C-CC9E0E451F21}">
  <ds:schemaRefs>
    <ds:schemaRef ds:uri="http://schemas.microsoft.com/sharepoint/v3/contenttype/forms"/>
  </ds:schemaRefs>
</ds:datastoreItem>
</file>

<file path=customXml/itemProps3.xml><?xml version="1.0" encoding="utf-8"?>
<ds:datastoreItem xmlns:ds="http://schemas.openxmlformats.org/officeDocument/2006/customXml" ds:itemID="{F86D37B7-F07E-41BC-B07E-E9D711D07F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7cf618-94dc-48b1-9048-13c04b1b2b23"/>
    <ds:schemaRef ds:uri="64c32056-4ca5-4ea6-8e7c-4c5108e344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Power Point</Template>
  <TotalTime>6996</TotalTime>
  <Words>558</Words>
  <Application>Microsoft Office PowerPoint</Application>
  <PresentationFormat>Widescreen</PresentationFormat>
  <Paragraphs>91</Paragraphs>
  <Slides>22</Slides>
  <Notes>9</Notes>
  <HiddenSlides>0</HiddenSlides>
  <MMClips>22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WIDE FORMAT PPT TEMPLATE</vt:lpstr>
      <vt:lpstr>The Risks T</vt:lpstr>
      <vt:lpstr>Flood Planning</vt:lpstr>
      <vt:lpstr>Risk Assessments</vt:lpstr>
      <vt:lpstr>Risk Assessment – Infiltration</vt:lpstr>
      <vt:lpstr>Risk Assessment – Above Ground Facilities</vt:lpstr>
      <vt:lpstr>Risk Assessment – Above Ground Facilities</vt:lpstr>
      <vt:lpstr>Risk Assessment – Pipe Exposures</vt:lpstr>
      <vt:lpstr>Risk Management</vt:lpstr>
      <vt:lpstr>Flash Flooding </vt:lpstr>
      <vt:lpstr>Advisory Bulletin (ADB)</vt:lpstr>
      <vt:lpstr>River Flooding – Winter Thaw</vt:lpstr>
      <vt:lpstr>Advisory Bulletin (ADB)</vt:lpstr>
      <vt:lpstr>River Flooding</vt:lpstr>
      <vt:lpstr>Safety-Related Condition (192.23)</vt:lpstr>
      <vt:lpstr>Design Element  Practices and Considerations</vt:lpstr>
      <vt:lpstr>Flood Emergency Preparation and Coordination</vt:lpstr>
      <vt:lpstr>Post Flood Recovery Issues</vt:lpstr>
      <vt:lpstr>Tracing Impacted Customers</vt:lpstr>
      <vt:lpstr>Customer Meters and Regulation</vt:lpstr>
      <vt:lpstr>Guidance to Customers</vt:lpstr>
      <vt:lpstr>Conclusion</vt:lpstr>
      <vt:lpstr>PowerPoint Presentation</vt:lpstr>
    </vt:vector>
  </TitlesOfParts>
  <Company>NorthWestern Energy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Baruth, Melissa</dc:creator>
  <cp:lastModifiedBy>Olson, Brittany</cp:lastModifiedBy>
  <cp:revision>49</cp:revision>
  <dcterms:created xsi:type="dcterms:W3CDTF">2020-10-09T19:21:38Z</dcterms:created>
  <dcterms:modified xsi:type="dcterms:W3CDTF">2020-10-26T17:21:21Z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0x010100FCFC2F5D1D11CE4EB5211CDDDF24BFFB</vt:lpwstr>
  </property>
</Properties>
</file>